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2" r:id="rId2"/>
    <p:sldMasterId id="2147483650" r:id="rId3"/>
    <p:sldMasterId id="2147483661" r:id="rId4"/>
  </p:sldMasterIdLst>
  <p:notesMasterIdLst>
    <p:notesMasterId r:id="rId35"/>
  </p:notesMasterIdLst>
  <p:sldIdLst>
    <p:sldId id="281" r:id="rId5"/>
    <p:sldId id="256" r:id="rId6"/>
    <p:sldId id="257" r:id="rId7"/>
    <p:sldId id="283" r:id="rId8"/>
    <p:sldId id="261" r:id="rId9"/>
    <p:sldId id="284" r:id="rId10"/>
    <p:sldId id="285" r:id="rId11"/>
    <p:sldId id="287" r:id="rId12"/>
    <p:sldId id="288" r:id="rId13"/>
    <p:sldId id="286" r:id="rId14"/>
    <p:sldId id="258" r:id="rId15"/>
    <p:sldId id="282" r:id="rId16"/>
    <p:sldId id="266" r:id="rId17"/>
    <p:sldId id="277" r:id="rId18"/>
    <p:sldId id="278" r:id="rId19"/>
    <p:sldId id="279" r:id="rId20"/>
    <p:sldId id="280" r:id="rId21"/>
    <p:sldId id="262" r:id="rId22"/>
    <p:sldId id="263" r:id="rId23"/>
    <p:sldId id="265" r:id="rId24"/>
    <p:sldId id="264" r:id="rId25"/>
    <p:sldId id="267" r:id="rId26"/>
    <p:sldId id="268" r:id="rId27"/>
    <p:sldId id="270" r:id="rId28"/>
    <p:sldId id="271" r:id="rId29"/>
    <p:sldId id="272" r:id="rId30"/>
    <p:sldId id="273" r:id="rId31"/>
    <p:sldId id="276" r:id="rId32"/>
    <p:sldId id="274" r:id="rId33"/>
    <p:sldId id="275" r:id="rId34"/>
  </p:sldIdLst>
  <p:sldSz cx="12192000" cy="6858000"/>
  <p:notesSz cx="6858000" cy="9144000"/>
  <p:embeddedFontLst>
    <p:embeddedFont>
      <p:font typeface="D2Coding" panose="020B0609020101020101" pitchFamily="49" charset="-127"/>
      <p:regular r:id="rId36"/>
      <p:bold r:id="rId37"/>
    </p:embeddedFont>
    <p:embeddedFont>
      <p:font typeface="나눔스퀘어" panose="020B0600000101010101" pitchFamily="50" charset="-127"/>
      <p:regular r:id="rId38"/>
    </p:embeddedFont>
    <p:embeddedFont>
      <p:font typeface="나눔스퀘어 Bold" panose="020B0600000101010101" pitchFamily="50" charset="-127"/>
      <p:bold r:id="rId39"/>
    </p:embeddedFont>
    <p:embeddedFont>
      <p:font typeface="나눔스퀘어 ExtraBold" panose="020B0600000101010101" pitchFamily="50" charset="-127"/>
      <p:bold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64DC"/>
    <a:srgbClr val="D8D8D8"/>
    <a:srgbClr val="F7F7F7"/>
    <a:srgbClr val="D9D9D9"/>
    <a:srgbClr val="E6E6E6"/>
    <a:srgbClr val="595959"/>
    <a:srgbClr val="BFBFBF"/>
    <a:srgbClr val="7F7F7F"/>
    <a:srgbClr val="A6A6A7"/>
    <a:srgbClr val="7F7F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2" autoAdjust="0"/>
    <p:restoredTop sz="90736" autoAdjust="0"/>
  </p:normalViewPr>
  <p:slideViewPr>
    <p:cSldViewPr snapToGrid="0" showGuides="1">
      <p:cViewPr varScale="1">
        <p:scale>
          <a:sx n="86" d="100"/>
          <a:sy n="86" d="100"/>
        </p:scale>
        <p:origin x="9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4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7.fntdata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1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3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invertIfNegative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219664"/>
        <c:axId val="1378220080"/>
      </c:barChart>
      <c:catAx>
        <c:axId val="137821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20080"/>
        <c:crosses val="autoZero"/>
        <c:auto val="1"/>
        <c:lblAlgn val="ctr"/>
        <c:lblOffset val="100"/>
        <c:noMultiLvlLbl val="0"/>
      </c:catAx>
      <c:valAx>
        <c:axId val="137822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1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6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invertIfNegative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8219664"/>
        <c:axId val="1378220080"/>
      </c:barChart>
      <c:catAx>
        <c:axId val="137821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20080"/>
        <c:crosses val="autoZero"/>
        <c:auto val="1"/>
        <c:lblAlgn val="ctr"/>
        <c:lblOffset val="100"/>
        <c:noMultiLvlLbl val="0"/>
      </c:catAx>
      <c:valAx>
        <c:axId val="1378220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pPr>
            <a:endParaRPr lang="ko-KR"/>
          </a:p>
        </c:txPr>
        <c:crossAx val="137821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2264D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F15A-4ED3-AF0A-23765E0F204E}"/>
              </c:ext>
            </c:extLst>
          </c:dPt>
          <c:dPt>
            <c:idx val="1"/>
            <c:bubble3D val="0"/>
            <c:spPr>
              <a:solidFill>
                <a:srgbClr val="BFBFB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15A-4ED3-AF0A-23765E0F204E}"/>
              </c:ext>
            </c:extLst>
          </c:dPt>
          <c:dPt>
            <c:idx val="2"/>
            <c:bubble3D val="0"/>
            <c:spPr>
              <a:solidFill>
                <a:srgbClr val="A6A6A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F15A-4ED3-AF0A-23765E0F204E}"/>
              </c:ext>
            </c:extLst>
          </c:dPt>
          <c:dPt>
            <c:idx val="3"/>
            <c:bubble3D val="0"/>
            <c:spPr>
              <a:solidFill>
                <a:srgbClr val="7F7F7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15A-4ED3-AF0A-23765E0F204E}"/>
              </c:ext>
            </c:extLst>
          </c:dPt>
          <c:dPt>
            <c:idx val="4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15A-4ED3-AF0A-23765E0F204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  <c:pt idx="4">
                  <c:v>항목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5A-4ED3-AF0A-23765E0F20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2.1003641716644376E-2"/>
          <c:y val="0.16576210614216752"/>
          <c:w val="0.17982766151344642"/>
          <c:h val="0.6798577688908673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D0E8-1311-411C-A6F1-683A74B6C2C8}" type="datetimeFigureOut">
              <a:rPr lang="ko-KR" altLang="en-US" smtClean="0"/>
              <a:t>2020-07-22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69E0E1-2473-4D7F-A329-B21AD31625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319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459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순서도 </a:t>
            </a:r>
            <a:r>
              <a:rPr lang="ko-KR" altLang="en-US" dirty="0" err="1"/>
              <a:t>같은거를</a:t>
            </a:r>
            <a:r>
              <a:rPr lang="ko-KR" altLang="en-US" dirty="0"/>
              <a:t> 넣고 텍스트는 노트로 설명하는게 </a:t>
            </a:r>
            <a:r>
              <a:rPr lang="ko-KR" altLang="en-US" dirty="0" err="1"/>
              <a:t>좋을까나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125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302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8472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822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그래프 추가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841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927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69E0E1-2473-4D7F-A329-B21AD31625B7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588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27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9795600" y="6166800"/>
            <a:ext cx="1972015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© 2020 </a:t>
            </a:r>
            <a:r>
              <a:rPr lang="en-US" altLang="ko-KR" sz="70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NHN</a:t>
            </a:r>
            <a:r>
              <a:rPr lang="en-US" altLang="ko-KR" sz="700" baseline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FORWARD. </a:t>
            </a:r>
            <a:r>
              <a:rPr lang="en-US" altLang="ko-KR" sz="700" baseline="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All rights reserved.</a:t>
            </a:r>
            <a:endParaRPr lang="ko-KR" altLang="en-US" sz="7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표지 첫 페이지</a:t>
            </a:r>
          </a:p>
        </p:txBody>
      </p:sp>
      <p:sp>
        <p:nvSpPr>
          <p:cNvPr id="11" name="텍스트 개체 틀 10"/>
          <p:cNvSpPr>
            <a:spLocks noGrp="1"/>
          </p:cNvSpPr>
          <p:nvPr>
            <p:ph type="body" sz="quarter" idx="10" hasCustomPrompt="1"/>
          </p:nvPr>
        </p:nvSpPr>
        <p:spPr>
          <a:xfrm>
            <a:off x="442798" y="3614400"/>
            <a:ext cx="6733505" cy="123463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1" hangingPunct="1">
              <a:lnSpc>
                <a:spcPct val="120000"/>
              </a:lnSpc>
              <a:spcBef>
                <a:spcPts val="0"/>
              </a:spcBef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  <a:lvl2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2pPr>
            <a:lvl3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3pPr>
            <a:lvl4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4pPr>
            <a:lvl5pPr marL="0" indent="0" algn="l" defTabSz="914400" rtl="0" eaLnBrk="1" latinLnBrk="1" hangingPunct="1">
              <a:lnSpc>
                <a:spcPct val="120000"/>
              </a:lnSpc>
              <a:buNone/>
              <a:defRPr lang="ko-KR" altLang="en-US" sz="2400" kern="1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5pPr>
          </a:lstStyle>
          <a:p>
            <a:pPr lvl="0"/>
            <a:r>
              <a:rPr lang="en-US" altLang="ko-KR" dirty="0"/>
              <a:t>NHN </a:t>
            </a:r>
            <a:r>
              <a:rPr lang="ko-KR" altLang="en-US" dirty="0"/>
              <a:t>기술지원센터</a:t>
            </a:r>
            <a:endParaRPr lang="en-US" altLang="ko-KR" dirty="0"/>
          </a:p>
          <a:p>
            <a:pPr lvl="0"/>
            <a:r>
              <a:rPr lang="ko-KR" altLang="en-US" dirty="0"/>
              <a:t>이름</a:t>
            </a:r>
          </a:p>
        </p:txBody>
      </p:sp>
    </p:spTree>
    <p:extLst>
      <p:ext uri="{BB962C8B-B14F-4D97-AF65-F5344CB8AC3E}">
        <p14:creationId xmlns:p14="http://schemas.microsoft.com/office/powerpoint/2010/main" val="1584323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로고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71665" y="453066"/>
            <a:ext cx="9867600" cy="56293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4" name="직사각형 3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제목만 로고 상단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4866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페이지 로고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빈 페이지 로고 상단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5502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장 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장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63957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질의응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D0DA7AF-A1B8-3D47-B9F2-64FC587E39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장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8" name="직사각형 7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장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0063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 데모">
    <p:bg>
      <p:bgPr>
        <a:solidFill>
          <a:srgbClr val="2264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396000" y="432000"/>
            <a:ext cx="11372400" cy="22680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130000"/>
              </a:lnSpc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데모 제목 입력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  <p:sp>
        <p:nvSpPr>
          <p:cNvPr id="5" name="직사각형 4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데모 표지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9918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4400" baseline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다룰 내용</a:t>
            </a:r>
          </a:p>
        </p:txBody>
      </p:sp>
      <p:sp>
        <p:nvSpPr>
          <p:cNvPr id="5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96000" y="1300440"/>
            <a:ext cx="9885600" cy="4673640"/>
          </a:xfrm>
          <a:prstGeom prst="rect">
            <a:avLst/>
          </a:prstGeom>
        </p:spPr>
        <p:txBody>
          <a:bodyPr anchor="t"/>
          <a:lstStyle>
            <a:lvl1pPr marL="554400" indent="-457200">
              <a:lnSpc>
                <a:spcPts val="4200"/>
              </a:lnSpc>
              <a:spcBef>
                <a:spcPts val="0"/>
              </a:spcBef>
              <a:buSzPct val="80000"/>
              <a:buFont typeface="+mj-lt"/>
              <a:buAutoNum type="arabicPeriod"/>
              <a:defRPr sz="2400" baseline="0">
                <a:solidFill>
                  <a:srgbClr val="59595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indent="-457200">
              <a:lnSpc>
                <a:spcPts val="42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2400">
                <a:solidFill>
                  <a:srgbClr val="595959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항목</a:t>
            </a:r>
            <a:r>
              <a:rPr lang="en-US" altLang="ko-KR" dirty="0"/>
              <a:t> 24pt</a:t>
            </a:r>
          </a:p>
          <a:p>
            <a:pPr lvl="1"/>
            <a:r>
              <a:rPr lang="en-US" altLang="ko-KR" sz="2400" dirty="0"/>
              <a:t>Tab </a:t>
            </a:r>
            <a:r>
              <a:rPr lang="ko-KR" altLang="en-US" sz="2400" dirty="0"/>
              <a:t>키 눌러 하위 항목</a:t>
            </a:r>
            <a:endParaRPr lang="en-US" altLang="ko-KR" sz="2400" dirty="0"/>
          </a:p>
          <a:p>
            <a:pPr lvl="0"/>
            <a:r>
              <a:rPr lang="ko-KR" altLang="en-US" dirty="0"/>
              <a:t>항목</a:t>
            </a:r>
            <a:endParaRPr lang="en-US" altLang="ko-KR" dirty="0"/>
          </a:p>
          <a:p>
            <a:pPr lvl="1"/>
            <a:r>
              <a:rPr lang="ko-KR" altLang="en-US" sz="2400" dirty="0"/>
              <a:t>하위 항목</a:t>
            </a:r>
            <a:endParaRPr lang="en-US" altLang="ko-KR" sz="2400" dirty="0"/>
          </a:p>
          <a:p>
            <a:pPr lvl="0"/>
            <a:r>
              <a:rPr lang="ko-KR" altLang="en-US" dirty="0"/>
              <a:t>항목</a:t>
            </a:r>
            <a:endParaRPr lang="en-US" altLang="ko-KR" dirty="0"/>
          </a:p>
          <a:p>
            <a:pPr lvl="0"/>
            <a:r>
              <a:rPr lang="ko-KR" altLang="en-US" dirty="0"/>
              <a:t>항목</a:t>
            </a:r>
          </a:p>
        </p:txBody>
      </p:sp>
      <p:sp>
        <p:nvSpPr>
          <p:cNvPr id="7" name="직사각형 6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목차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0245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페이지 로고 하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빈 페이지 로고 하단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73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제목만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8975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소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396000" y="1285200"/>
            <a:ext cx="9885600" cy="60456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457200" indent="0"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 dirty="0"/>
              <a:t>소제목 입력 </a:t>
            </a:r>
            <a:r>
              <a:rPr lang="en-US" altLang="ko-KR" dirty="0"/>
              <a:t>24pt</a:t>
            </a:r>
            <a:endParaRPr lang="ko-KR" altLang="en-US" dirty="0"/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116666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소제목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2961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 기본 20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30000"/>
              </a:lnSpc>
              <a:defRPr sz="3200" baseline="0">
                <a:solidFill>
                  <a:srgbClr val="2264D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dirty="0"/>
              <a:t>여기를 클릭해 제목 입력 </a:t>
            </a:r>
            <a:r>
              <a:rPr lang="en-US" altLang="ko-KR" dirty="0"/>
              <a:t>32pt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396000" y="1285200"/>
            <a:ext cx="9885600" cy="4572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457200" indent="0"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/>
              <a:t>소제목 입력</a:t>
            </a:r>
            <a:endParaRPr lang="ko-KR" altLang="en-US" dirty="0"/>
          </a:p>
        </p:txBody>
      </p:sp>
      <p:sp>
        <p:nvSpPr>
          <p:cNvPr id="10" name="텍스트 개체 틀 7"/>
          <p:cNvSpPr>
            <a:spLocks noGrp="1"/>
          </p:cNvSpPr>
          <p:nvPr>
            <p:ph type="body" sz="quarter" idx="11" hasCustomPrompt="1"/>
          </p:nvPr>
        </p:nvSpPr>
        <p:spPr>
          <a:xfrm>
            <a:off x="396000" y="1790142"/>
            <a:ext cx="9885600" cy="3058585"/>
          </a:xfrm>
          <a:prstGeom prst="rect">
            <a:avLst/>
          </a:prstGeom>
        </p:spPr>
        <p:txBody>
          <a:bodyPr anchor="t"/>
          <a:lstStyle>
            <a:lvl1pPr marL="288925" indent="-192088">
              <a:lnSpc>
                <a:spcPct val="135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§"/>
              <a:defRPr sz="200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  <a:lvl2pPr marL="577850" indent="-203200">
              <a:lnSpc>
                <a:spcPct val="135000"/>
              </a:lnSpc>
              <a:spcBef>
                <a:spcPts val="0"/>
              </a:spcBef>
              <a:buSzPct val="50000"/>
              <a:buFont typeface="Wingdings" panose="05000000000000000000" pitchFamily="2" charset="2"/>
              <a:buChar char="§"/>
              <a:defRPr sz="2000">
                <a:solidFill>
                  <a:srgbClr val="595959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2pPr>
            <a:lvl3pPr marL="914400" indent="0">
              <a:buNone/>
              <a:defRPr sz="28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3pPr>
            <a:lvl4pPr marL="13716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4pPr>
            <a:lvl5pPr marL="1828800" indent="0">
              <a:buNone/>
              <a:defRPr sz="24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5pPr>
          </a:lstStyle>
          <a:p>
            <a:pPr lvl="0"/>
            <a:r>
              <a:rPr lang="ko-KR" altLang="en-US"/>
              <a:t>본문 텍스트</a:t>
            </a:r>
            <a:endParaRPr lang="en-US" altLang="ko-KR"/>
          </a:p>
          <a:p>
            <a:pPr lvl="1"/>
            <a:r>
              <a:rPr lang="ko-KR" altLang="en-US"/>
              <a:t>텍스트</a:t>
            </a:r>
            <a:endParaRPr lang="en-US" altLang="ko-KR"/>
          </a:p>
          <a:p>
            <a:pPr lvl="1"/>
            <a:r>
              <a:rPr lang="ko-KR" altLang="en-US"/>
              <a:t>텍스트</a:t>
            </a:r>
            <a:endParaRPr lang="en-US" altLang="ko-KR" dirty="0"/>
          </a:p>
          <a:p>
            <a:pPr lvl="0"/>
            <a:r>
              <a:rPr lang="ko-KR" altLang="en-US" dirty="0"/>
              <a:t>본문 텍스트</a:t>
            </a:r>
            <a:endParaRPr lang="en-US" altLang="ko-KR" dirty="0"/>
          </a:p>
          <a:p>
            <a:pPr lvl="0"/>
            <a:r>
              <a:rPr lang="ko-KR" altLang="en-US" dirty="0"/>
              <a:t>본문 텍스트</a:t>
            </a:r>
          </a:p>
        </p:txBody>
      </p:sp>
      <p:sp>
        <p:nvSpPr>
          <p:cNvPr id="6" name="직사각형 5"/>
          <p:cNvSpPr/>
          <p:nvPr userDrawn="1"/>
        </p:nvSpPr>
        <p:spPr>
          <a:xfrm>
            <a:off x="1" y="-333375"/>
            <a:ext cx="2981324" cy="32933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본문 기본 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– </a:t>
            </a:r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최소 글자 크기 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20pt </a:t>
            </a:r>
            <a:r>
              <a:rPr lang="ko-KR" altLang="en-US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이상</a:t>
            </a:r>
            <a:r>
              <a:rPr lang="en-US" altLang="ko-KR" sz="1400"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ko-KR" altLang="en-US" sz="1400" dirty="0">
              <a:solidFill>
                <a:srgbClr val="FF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9119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E0D82D40-E802-E049-A3F1-0841B2466DB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36456" y="6109094"/>
            <a:ext cx="2437200" cy="19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8997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5" r:id="rId3"/>
    <p:sldLayoutId id="2147483658" r:id="rId4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FCE4B2A-E92A-9C4D-9AA7-C9DD0CFB664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6455" y="6325892"/>
            <a:ext cx="2437200" cy="20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9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9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[R] 6"/>
          <p:cNvCxnSpPr/>
          <p:nvPr userDrawn="1"/>
        </p:nvCxnSpPr>
        <p:spPr>
          <a:xfrm>
            <a:off x="508000" y="1056641"/>
            <a:ext cx="11176000" cy="0"/>
          </a:xfrm>
          <a:prstGeom prst="line">
            <a:avLst/>
          </a:prstGeom>
          <a:ln w="952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51D6522F-E9C6-CA41-957A-03A5E96C7F9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912529" y="612082"/>
            <a:ext cx="1771200" cy="14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5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3" r:id="rId2"/>
    <p:sldLayoutId id="2147483651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1D6522F-E9C6-CA41-957A-03A5E96C7F9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00398" y="264948"/>
            <a:ext cx="1771200" cy="146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89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2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nhnent.dooray.com/project/pages/251592543519337120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작성 안내 페이지입니다</a:t>
            </a:r>
            <a:r>
              <a:rPr lang="en-US" altLang="ko-KR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최종본에서는 삭제해 주세요</a:t>
            </a:r>
            <a:r>
              <a:rPr lang="en-US" altLang="ko-KR" sz="32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sz="32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395999" y="1300440"/>
            <a:ext cx="11410177" cy="4673640"/>
          </a:xfrm>
        </p:spPr>
        <p:txBody>
          <a:bodyPr/>
          <a:lstStyle/>
          <a:p>
            <a:pPr marL="97200" indent="0">
              <a:lnSpc>
                <a:spcPct val="150000"/>
              </a:lnSpc>
              <a:buNone/>
            </a:pPr>
            <a:r>
              <a:rPr lang="en-US" altLang="ko-KR" sz="1800">
                <a:solidFill>
                  <a:schemeClr val="tx1"/>
                </a:solidFill>
              </a:rPr>
              <a:t>* </a:t>
            </a:r>
            <a:r>
              <a:rPr lang="ko-KR" altLang="en-US" sz="1800">
                <a:solidFill>
                  <a:schemeClr val="tx1"/>
                </a:solidFill>
              </a:rPr>
              <a:t>두레이 위키 가이드 참고</a:t>
            </a:r>
            <a:r>
              <a:rPr lang="en-US" altLang="ko-KR" sz="1800">
                <a:solidFill>
                  <a:schemeClr val="tx1"/>
                </a:solidFill>
              </a:rPr>
              <a:t>(</a:t>
            </a:r>
            <a:r>
              <a:rPr lang="en-US" altLang="ko-KR" sz="1800">
                <a:solidFill>
                  <a:schemeClr val="tx1"/>
                </a:solidFill>
                <a:hlinkClick r:id="rId3"/>
              </a:rPr>
              <a:t>https://nhnent.dooray.com/project/pages/2515925435193371204</a:t>
            </a:r>
            <a:r>
              <a:rPr lang="en-US" altLang="ko-KR" sz="1800">
                <a:solidFill>
                  <a:schemeClr val="tx1"/>
                </a:solidFill>
              </a:rPr>
              <a:t>)</a:t>
            </a:r>
          </a:p>
          <a:p>
            <a:pPr marL="97200" indent="0">
              <a:lnSpc>
                <a:spcPct val="150000"/>
              </a:lnSpc>
              <a:buNone/>
            </a:pPr>
            <a:r>
              <a:rPr lang="en-US" altLang="ko-KR" sz="1800">
                <a:solidFill>
                  <a:schemeClr val="tx1"/>
                </a:solidFill>
              </a:rPr>
              <a:t>* </a:t>
            </a:r>
            <a:r>
              <a:rPr lang="ko-KR" altLang="en-US" sz="1800">
                <a:solidFill>
                  <a:schemeClr val="tx1"/>
                </a:solidFill>
              </a:rPr>
              <a:t>모든 자료는 </a:t>
            </a:r>
            <a:r>
              <a:rPr lang="en-US" altLang="ko-KR" sz="1800">
                <a:solidFill>
                  <a:schemeClr val="tx1"/>
                </a:solidFill>
              </a:rPr>
              <a:t>‘</a:t>
            </a:r>
            <a:r>
              <a:rPr lang="ko-KR" altLang="en-US" sz="1800">
                <a:solidFill>
                  <a:schemeClr val="tx1"/>
                </a:solidFill>
              </a:rPr>
              <a:t>대외비</a:t>
            </a:r>
            <a:r>
              <a:rPr lang="en-US" altLang="ko-KR" sz="1800">
                <a:solidFill>
                  <a:schemeClr val="tx1"/>
                </a:solidFill>
              </a:rPr>
              <a:t>'</a:t>
            </a:r>
            <a:r>
              <a:rPr lang="ko-KR" altLang="en-US" sz="1800">
                <a:solidFill>
                  <a:schemeClr val="tx1"/>
                </a:solidFill>
              </a:rPr>
              <a:t>입니다</a:t>
            </a:r>
            <a:r>
              <a:rPr lang="en-US" altLang="ko-KR" sz="1800">
                <a:solidFill>
                  <a:schemeClr val="tx1"/>
                </a:solidFill>
              </a:rPr>
              <a:t>.</a:t>
            </a:r>
            <a:br>
              <a:rPr lang="en-US" altLang="ko-KR" sz="1800">
                <a:solidFill>
                  <a:schemeClr val="tx1"/>
                </a:solidFill>
              </a:rPr>
            </a:b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글꼴 설치</a:t>
            </a:r>
            <a:endParaRPr lang="en-US" altLang="ko-KR" sz="180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나눔스퀘어 </a:t>
            </a:r>
            <a:r>
              <a:rPr lang="en-US" altLang="ko-KR" sz="1800">
                <a:solidFill>
                  <a:schemeClr val="tx1"/>
                </a:solidFill>
              </a:rPr>
              <a:t>TTF – </a:t>
            </a:r>
            <a:r>
              <a:rPr lang="ko-KR" altLang="en-US" sz="1800">
                <a:solidFill>
                  <a:schemeClr val="tx1"/>
                </a:solidFill>
              </a:rPr>
              <a:t>코드 제외한 모든 텍스트에 사용</a:t>
            </a:r>
            <a:endParaRPr lang="en-US" altLang="ko-KR" sz="1800">
              <a:solidFill>
                <a:schemeClr val="tx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ko-KR" sz="1800">
                <a:solidFill>
                  <a:schemeClr val="tx1"/>
                </a:solidFill>
              </a:rPr>
              <a:t>D2Coding – </a:t>
            </a:r>
            <a:r>
              <a:rPr lang="ko-KR" altLang="en-US" sz="1800">
                <a:solidFill>
                  <a:schemeClr val="tx1"/>
                </a:solidFill>
              </a:rPr>
              <a:t>코드 텍스트에 사용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애니메이션은 개체를 가리지 않게 사용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시연이 필요하면 화면을 녹화해서 동영상 파일로 넣기</a:t>
            </a:r>
            <a:endParaRPr lang="en-US" altLang="ko-KR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한 페이지에 텍스트를 많이 넣지 말고 길어지면 새 페이지 추가해 이어서 설명</a:t>
            </a: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텍스트보다 시각 자료로 설명</a:t>
            </a:r>
            <a:endParaRPr lang="en-US" altLang="ko-KR" sz="1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800">
                <a:solidFill>
                  <a:schemeClr val="tx1"/>
                </a:solidFill>
              </a:rPr>
              <a:t>필요한 클립아트가 있을 때 문의</a:t>
            </a:r>
            <a:endParaRPr lang="en-US" altLang="ko-KR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962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캐시 갱신은 동기식 </a:t>
            </a:r>
            <a:r>
              <a:rPr lang="en-US" altLang="ko-KR" dirty="0"/>
              <a:t>+ </a:t>
            </a:r>
            <a:r>
              <a:rPr lang="ko-KR" altLang="en-US" dirty="0"/>
              <a:t>비동기식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이미 생성된 캐시를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019981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장 제목</a:t>
            </a:r>
          </a:p>
        </p:txBody>
      </p:sp>
    </p:spTree>
    <p:extLst>
      <p:ext uri="{BB962C8B-B14F-4D97-AF65-F5344CB8AC3E}">
        <p14:creationId xmlns:p14="http://schemas.microsoft.com/office/powerpoint/2010/main" val="1286266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제목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소제목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항목</a:t>
            </a:r>
            <a:endParaRPr lang="en-US" altLang="ko-KR" dirty="0"/>
          </a:p>
          <a:p>
            <a:r>
              <a:rPr lang="ko-KR" altLang="en-US" dirty="0"/>
              <a:t>항목</a:t>
            </a:r>
          </a:p>
        </p:txBody>
      </p:sp>
    </p:spTree>
    <p:extLst>
      <p:ext uri="{BB962C8B-B14F-4D97-AF65-F5344CB8AC3E}">
        <p14:creationId xmlns:p14="http://schemas.microsoft.com/office/powerpoint/2010/main" val="1522456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9991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65905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9580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849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1449964" y="2058661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8605309" y="2058661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5027637" y="2058661"/>
            <a:ext cx="2286000" cy="2286000"/>
          </a:xfrm>
          <a:prstGeom prst="ellipse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6" name="직선 화살표 연결선 5"/>
          <p:cNvCxnSpPr/>
          <p:nvPr/>
        </p:nvCxnSpPr>
        <p:spPr>
          <a:xfrm flipV="1">
            <a:off x="3980494" y="2881815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/>
          <p:cNvCxnSpPr/>
          <p:nvPr/>
        </p:nvCxnSpPr>
        <p:spPr>
          <a:xfrm rot="10800000" flipV="1">
            <a:off x="3980493" y="3189411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화살표 연결선 7"/>
          <p:cNvCxnSpPr/>
          <p:nvPr/>
        </p:nvCxnSpPr>
        <p:spPr>
          <a:xfrm flipV="1">
            <a:off x="7545435" y="2881815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 rot="10800000" flipV="1">
            <a:off x="7545434" y="3189411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제목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853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355600" indent="-258763"/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1497589" y="368743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8652934" y="368743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5075262" y="3687436"/>
            <a:ext cx="2286000" cy="2286000"/>
          </a:xfrm>
          <a:prstGeom prst="ellipse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4028119" y="4510590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/>
          <p:nvPr/>
        </p:nvCxnSpPr>
        <p:spPr>
          <a:xfrm rot="10800000" flipV="1">
            <a:off x="4028118" y="4818186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V="1">
            <a:off x="7593060" y="4510590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rot="10800000" flipV="1">
            <a:off x="7593059" y="4818186"/>
            <a:ext cx="757083" cy="12249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headEnd w="med" len="sm"/>
            <a:tailEnd type="triangle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3523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제목 20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304323" y="2099846"/>
            <a:ext cx="2286000" cy="2286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88410" y="1975107"/>
            <a:ext cx="3956400" cy="730800"/>
          </a:xfrm>
          <a:prstGeom prst="rect">
            <a:avLst/>
          </a:prstGeom>
          <a:solidFill>
            <a:srgbClr val="226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888410" y="2879671"/>
            <a:ext cx="3956400" cy="730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888410" y="3784235"/>
            <a:ext cx="3956400" cy="7308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7" name="직선 연결선[R] 22"/>
          <p:cNvCxnSpPr/>
          <p:nvPr/>
        </p:nvCxnSpPr>
        <p:spPr>
          <a:xfrm flipV="1">
            <a:off x="4590324" y="3178174"/>
            <a:ext cx="1298087" cy="460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[R] 23"/>
          <p:cNvCxnSpPr/>
          <p:nvPr/>
        </p:nvCxnSpPr>
        <p:spPr>
          <a:xfrm>
            <a:off x="5241669" y="2327824"/>
            <a:ext cx="0" cy="17007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[R] 24"/>
          <p:cNvCxnSpPr/>
          <p:nvPr/>
        </p:nvCxnSpPr>
        <p:spPr>
          <a:xfrm flipH="1">
            <a:off x="5237064" y="2327824"/>
            <a:ext cx="65134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[R] 25"/>
          <p:cNvCxnSpPr/>
          <p:nvPr/>
        </p:nvCxnSpPr>
        <p:spPr>
          <a:xfrm flipH="1">
            <a:off x="5237064" y="4028524"/>
            <a:ext cx="65134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083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ko-KR" altLang="en-US" dirty="0"/>
              <a:t>캐시 성능향상을 위한 시도</a:t>
            </a:r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NHN</a:t>
            </a:r>
            <a:r>
              <a:rPr lang="ko-KR" altLang="en-US" dirty="0"/>
              <a:t>벅스 서비스개발팀</a:t>
            </a:r>
            <a:endParaRPr lang="en-US" altLang="ko-KR" dirty="0"/>
          </a:p>
          <a:p>
            <a:r>
              <a:rPr lang="ko-KR" altLang="en-US" i="1" dirty="0"/>
              <a:t>김영봉</a:t>
            </a:r>
            <a:endParaRPr lang="en-US" altLang="ko-KR" i="1" dirty="0"/>
          </a:p>
        </p:txBody>
      </p:sp>
    </p:spTree>
    <p:extLst>
      <p:ext uri="{BB962C8B-B14F-4D97-AF65-F5344CB8AC3E}">
        <p14:creationId xmlns:p14="http://schemas.microsoft.com/office/powerpoint/2010/main" val="2145026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차트 제목과 차트</a:t>
            </a:r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971723435"/>
              </p:ext>
            </p:extLst>
          </p:nvPr>
        </p:nvGraphicFramePr>
        <p:xfrm>
          <a:off x="1989231" y="1608589"/>
          <a:ext cx="8213539" cy="3664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직사각형 5"/>
          <p:cNvSpPr/>
          <p:nvPr/>
        </p:nvSpPr>
        <p:spPr>
          <a:xfrm>
            <a:off x="4117800" y="5617774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5005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차트 제목과 차트</a:t>
            </a:r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2251458867"/>
              </p:ext>
            </p:extLst>
          </p:nvPr>
        </p:nvGraphicFramePr>
        <p:xfrm>
          <a:off x="1989231" y="2116587"/>
          <a:ext cx="8213539" cy="3664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/>
          <p:cNvSpPr/>
          <p:nvPr/>
        </p:nvSpPr>
        <p:spPr>
          <a:xfrm>
            <a:off x="4117800" y="5953441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80168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9" name="차트 8"/>
          <p:cNvGraphicFramePr/>
          <p:nvPr>
            <p:extLst>
              <p:ext uri="{D42A27DB-BD31-4B8C-83A1-F6EECF244321}">
                <p14:modId xmlns:p14="http://schemas.microsoft.com/office/powerpoint/2010/main" val="1476181606"/>
              </p:ext>
            </p:extLst>
          </p:nvPr>
        </p:nvGraphicFramePr>
        <p:xfrm>
          <a:off x="3158275" y="1562291"/>
          <a:ext cx="5613836" cy="3836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직사각형 20"/>
          <p:cNvSpPr/>
          <p:nvPr/>
        </p:nvSpPr>
        <p:spPr>
          <a:xfrm>
            <a:off x="4538643" y="5459708"/>
            <a:ext cx="3956400" cy="4812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차트 제목 </a:t>
            </a:r>
            <a:r>
              <a:rPr lang="ko-KR" altLang="en-US" sz="20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나눔스퀘어</a:t>
            </a:r>
            <a:r>
              <a:rPr lang="ko-KR" altLang="en-US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20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Bold</a:t>
            </a:r>
            <a:endParaRPr lang="ko-KR" altLang="en-US" sz="2000" dirty="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31169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8449572"/>
              </p:ext>
            </p:extLst>
          </p:nvPr>
        </p:nvGraphicFramePr>
        <p:xfrm>
          <a:off x="1658240" y="1705187"/>
          <a:ext cx="8875520" cy="31140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749267">
                  <a:extLst>
                    <a:ext uri="{9D8B030D-6E8A-4147-A177-3AD203B41FA5}">
                      <a16:colId xmlns:a16="http://schemas.microsoft.com/office/drawing/2014/main" val="1064431448"/>
                    </a:ext>
                  </a:extLst>
                </a:gridCol>
                <a:gridCol w="2806253">
                  <a:extLst>
                    <a:ext uri="{9D8B030D-6E8A-4147-A177-3AD203B41FA5}">
                      <a16:colId xmlns:a16="http://schemas.microsoft.com/office/drawing/2014/main" val="1318632415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42899074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99732463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725400258"/>
                    </a:ext>
                  </a:extLst>
                </a:gridCol>
              </a:tblGrid>
              <a:tr h="6228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구분</a:t>
                      </a: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8D8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3705660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err="1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나눔스퀘어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6029986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solidFill>
                            <a:srgbClr val="2264DC"/>
                          </a:solidFill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강조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820304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6255495"/>
                  </a:ext>
                </a:extLst>
              </a:tr>
              <a:tr h="6228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구분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4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일반 항목</a:t>
                      </a: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-</a:t>
                      </a:r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marL="126000" marR="126000" marT="0" marB="0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30113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1845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14000" y="1371600"/>
            <a:ext cx="10814400" cy="519684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소스 콘솔 출력 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D2Coding, </a:t>
            </a:r>
            <a:r>
              <a:rPr lang="ko-KR" altLang="en-US" dirty="0" err="1">
                <a:latin typeface="D2Coding" panose="020B0609020101020101" pitchFamily="49" charset="-127"/>
                <a:ea typeface="D2Coding" panose="020B0609020101020101" pitchFamily="49" charset="-127"/>
              </a:rPr>
              <a:t>글자색</a:t>
            </a:r>
            <a:r>
              <a:rPr lang="ko-KR" altLang="en-US" dirty="0">
                <a:latin typeface="D2Coding" panose="020B0609020101020101" pitchFamily="49" charset="-127"/>
                <a:ea typeface="D2Coding" panose="020B0609020101020101" pitchFamily="49" charset="-127"/>
              </a:rPr>
              <a:t> 흰색</a:t>
            </a:r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package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com.vogella.ide.counter.main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import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com.vogella.ide.counter.util.Counter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19253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31560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97245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14000" y="1371600"/>
            <a:ext cx="10814400" cy="5196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코드 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D2Coding, </a:t>
            </a:r>
            <a:r>
              <a:rPr lang="ko-KR" altLang="en-US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글자색</a:t>
            </a:r>
            <a:r>
              <a:rPr lang="ko-KR" altLang="en-US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검정색</a:t>
            </a:r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package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com.vogella.ide.counter.main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;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import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com.vogella.ide.counter.util.Counter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3590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>
          <a:xfrm>
            <a:off x="414000" y="216000"/>
            <a:ext cx="9867600" cy="850800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07600" y="1371600"/>
            <a:ext cx="5400000" cy="5196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360000" tIns="360000" rIns="360000" bIns="360000" rtlCol="0" anchor="t"/>
          <a:lstStyle/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public class Tester {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public static void main(String[]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args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) {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Counter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= new Counter();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int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result =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(5);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if (result == 15) {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("Correct");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else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("False"); } try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counter.count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(256); } catch (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RuntimeException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e)  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{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System.out.println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("Works as </a:t>
            </a:r>
            <a:r>
              <a:rPr lang="en-US" altLang="ko-KR" dirty="0" err="1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exepected</a:t>
            </a:r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");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  } 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 }</a:t>
            </a:r>
          </a:p>
          <a:p>
            <a:r>
              <a:rPr lang="en-US" altLang="ko-KR" dirty="0">
                <a:solidFill>
                  <a:schemeClr val="tx1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}</a:t>
            </a:r>
          </a:p>
          <a:p>
            <a:endParaRPr lang="en-US" altLang="ko-KR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endParaRPr lang="ko-KR" altLang="en-US" dirty="0">
              <a:solidFill>
                <a:schemeClr val="tx1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85600" y="1371600"/>
            <a:ext cx="5400000" cy="519684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ko-KR" altLang="en-US" sz="2000" dirty="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코드 관련 추가 </a:t>
            </a:r>
            <a:r>
              <a:rPr lang="ko-KR" altLang="en-US" sz="20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설명 필요할 때 사용 </a:t>
            </a:r>
            <a:r>
              <a:rPr lang="en-US" altLang="ko-KR" sz="20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20pt</a:t>
            </a:r>
            <a:endParaRPr lang="ko-KR" altLang="en-US" sz="2000" dirty="0">
              <a:solidFill>
                <a:schemeClr val="tx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07482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4828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다룰 내용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lnSpc>
                <a:spcPts val="4200"/>
              </a:lnSpc>
            </a:pPr>
            <a:r>
              <a:rPr lang="ko-KR" altLang="en-US" dirty="0"/>
              <a:t>캐시의 정의</a:t>
            </a:r>
            <a:r>
              <a:rPr lang="en-US" altLang="ko-KR" dirty="0"/>
              <a:t> </a:t>
            </a:r>
          </a:p>
          <a:p>
            <a:pPr>
              <a:lnSpc>
                <a:spcPts val="4200"/>
              </a:lnSpc>
            </a:pPr>
            <a:r>
              <a:rPr lang="ko-KR" altLang="en-US" dirty="0"/>
              <a:t>캐시 운영 중에 경험했던 문제점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캐시의 문제점을 해결하기 위한 새로운 시도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기존 방식과의 차이점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성능테스트</a:t>
            </a:r>
            <a:endParaRPr lang="en-US" altLang="ko-KR" dirty="0"/>
          </a:p>
          <a:p>
            <a:pPr>
              <a:lnSpc>
                <a:spcPts val="4200"/>
              </a:lnSpc>
            </a:pPr>
            <a:r>
              <a:rPr lang="ko-KR" altLang="en-US" dirty="0"/>
              <a:t>오픈소스 </a:t>
            </a:r>
            <a:r>
              <a:rPr lang="en-US" altLang="ko-KR" dirty="0"/>
              <a:t>(Catcher)</a:t>
            </a:r>
          </a:p>
          <a:p>
            <a:pPr>
              <a:lnSpc>
                <a:spcPts val="4200"/>
              </a:lnSpc>
            </a:pPr>
            <a:r>
              <a:rPr lang="ko-KR" altLang="en-US" dirty="0"/>
              <a:t>결론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45908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고맙습니다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03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캐시의 정의</a:t>
            </a:r>
          </a:p>
        </p:txBody>
      </p:sp>
    </p:spTree>
    <p:extLst>
      <p:ext uri="{BB962C8B-B14F-4D97-AF65-F5344CB8AC3E}">
        <p14:creationId xmlns:p14="http://schemas.microsoft.com/office/powerpoint/2010/main" val="1042315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일반적인 캐시의 사용법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일반적인 캐시의 사용법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자주 사용하거나 긴 처리시간을 요구하는 코드부분을 정하고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고유한 키와 만료시간을 부여하여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해당코드가 실행되면 실행결과를 캐시에 저장하고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endParaRPr lang="en-US" altLang="ko-KR" dirty="0"/>
          </a:p>
          <a:p>
            <a:r>
              <a:rPr lang="ko-KR" altLang="en-US" dirty="0"/>
              <a:t>코드가 다시 실행되는 경우 만료시간 안에는 캐시에 저장해둔 결과를 대신 사용하여 처리성능을 향상시키는 것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19822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캐시 운영시의 문제점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만료시간마다 반복되는 캐시 생성</a:t>
            </a:r>
            <a:endParaRPr lang="en-US" altLang="ko-KR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만료시간마다 반복되는 캐시 생성</a:t>
            </a:r>
            <a:endParaRPr lang="en-US" altLang="ko-KR" dirty="0"/>
          </a:p>
          <a:p>
            <a:r>
              <a:rPr lang="ko-KR" altLang="en-US" dirty="0"/>
              <a:t>캐시 생성시마다 집중되는 중첩되는 캐시 생성 시도와 늘어나는</a:t>
            </a:r>
            <a:r>
              <a:rPr lang="en-US" altLang="ko-KR" dirty="0"/>
              <a:t> </a:t>
            </a:r>
            <a:r>
              <a:rPr lang="ko-KR" altLang="en-US" dirty="0"/>
              <a:t>대기 시간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여기 그래프</a:t>
            </a:r>
          </a:p>
        </p:txBody>
      </p:sp>
    </p:spTree>
    <p:extLst>
      <p:ext uri="{BB962C8B-B14F-4D97-AF65-F5344CB8AC3E}">
        <p14:creationId xmlns:p14="http://schemas.microsoft.com/office/powerpoint/2010/main" val="2369748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</p:spTree>
    <p:extLst>
      <p:ext uri="{BB962C8B-B14F-4D97-AF65-F5344CB8AC3E}">
        <p14:creationId xmlns:p14="http://schemas.microsoft.com/office/powerpoint/2010/main" val="2560829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패턴을 세분화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AEBF369-91BF-467E-87D3-2592462131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6728542"/>
              </p:ext>
            </p:extLst>
          </p:nvPr>
        </p:nvGraphicFramePr>
        <p:xfrm>
          <a:off x="414000" y="1455645"/>
          <a:ext cx="11328234" cy="32836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64117">
                  <a:extLst>
                    <a:ext uri="{9D8B030D-6E8A-4147-A177-3AD203B41FA5}">
                      <a16:colId xmlns:a16="http://schemas.microsoft.com/office/drawing/2014/main" val="744974148"/>
                    </a:ext>
                  </a:extLst>
                </a:gridCol>
                <a:gridCol w="5664117">
                  <a:extLst>
                    <a:ext uri="{9D8B030D-6E8A-4147-A177-3AD203B41FA5}">
                      <a16:colId xmlns:a16="http://schemas.microsoft.com/office/drawing/2014/main" val="2267632905"/>
                    </a:ext>
                  </a:extLst>
                </a:gridCol>
              </a:tblGrid>
              <a:tr h="4583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기존 캐시 패턴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새로운 캐시 패턴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6077409"/>
                  </a:ext>
                </a:extLst>
              </a:tr>
              <a:tr h="2825297"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없음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없음</a:t>
                      </a:r>
                      <a:b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 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갱신 필요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b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 </a:t>
                      </a: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+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생성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캐시 있음 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갱신 </a:t>
                      </a:r>
                      <a:r>
                        <a:rPr lang="ko-KR" altLang="en-US" sz="2000" dirty="0" err="1">
                          <a:solidFill>
                            <a:srgbClr val="FF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필요없음</a:t>
                      </a:r>
                      <a: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  <a:br>
                        <a:rPr lang="en-US" altLang="ko-KR" sz="2000" dirty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</a:br>
                      <a:r>
                        <a:rPr lang="en-US" altLang="ko-KR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=&gt; </a:t>
                      </a:r>
                      <a:r>
                        <a:rPr lang="ko-KR" altLang="en-US" sz="2000" dirty="0">
                          <a:latin typeface="나눔스퀘어" panose="020B0600000101010101" pitchFamily="50" charset="-127"/>
                          <a:ea typeface="나눔스퀘어" panose="020B0600000101010101" pitchFamily="50" charset="-127"/>
                        </a:rPr>
                        <a:t>캐시 값 반환</a:t>
                      </a:r>
                      <a:endParaRPr lang="en-US" altLang="ko-KR" sz="2000" dirty="0"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0760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948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문제점 해결을 위한 시도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/>
              <a:t> 확장된 캐시 데이터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/>
              <a:t>이미 생성된 캐시를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26033090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목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본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본문 로고 상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3456</TotalTime>
  <Words>713</Words>
  <Application>Microsoft Office PowerPoint</Application>
  <PresentationFormat>와이드스크린</PresentationFormat>
  <Paragraphs>144</Paragraphs>
  <Slides>30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30</vt:i4>
      </vt:variant>
    </vt:vector>
  </HeadingPairs>
  <TitlesOfParts>
    <vt:vector size="41" baseType="lpstr">
      <vt:lpstr>나눔스퀘어</vt:lpstr>
      <vt:lpstr>Arial</vt:lpstr>
      <vt:lpstr>나눔스퀘어 Bold</vt:lpstr>
      <vt:lpstr>나눔스퀘어 ExtraBold</vt:lpstr>
      <vt:lpstr>Wingdings</vt:lpstr>
      <vt:lpstr>D2Coding</vt:lpstr>
      <vt:lpstr>맑은 고딕</vt:lpstr>
      <vt:lpstr>표지</vt:lpstr>
      <vt:lpstr>목차</vt:lpstr>
      <vt:lpstr>본문</vt:lpstr>
      <vt:lpstr>본문 로고 상단</vt:lpstr>
      <vt:lpstr>작성 안내 페이지입니다. 최종본에서는 삭제해 주세요.</vt:lpstr>
      <vt:lpstr>캐시 성능향상을 위한 시도</vt:lpstr>
      <vt:lpstr>다룰 내용</vt:lpstr>
      <vt:lpstr>캐시의 정의</vt:lpstr>
      <vt:lpstr>일반적인 캐시의 사용법</vt:lpstr>
      <vt:lpstr>캐시 운영시의 문제점</vt:lpstr>
      <vt:lpstr>문제점 해결을 위한 시도</vt:lpstr>
      <vt:lpstr>패턴을 세분화</vt:lpstr>
      <vt:lpstr>문제점 해결을 위한 시도</vt:lpstr>
      <vt:lpstr>문제점 해결을 위한 시도</vt:lpstr>
      <vt:lpstr>장 제목</vt:lpstr>
      <vt:lpstr>제목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차트 제목과 차트</vt:lpstr>
      <vt:lpstr>차트 제목과 차트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Q&amp;A</vt:lpstr>
      <vt:lpstr>고맙습니다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NHN FORWARD</dc:title>
  <dc:creator>NHN FORWARD</dc:creator>
  <cp:lastModifiedBy>NHN</cp:lastModifiedBy>
  <cp:revision>182</cp:revision>
  <dcterms:created xsi:type="dcterms:W3CDTF">2020-03-03T06:13:54Z</dcterms:created>
  <dcterms:modified xsi:type="dcterms:W3CDTF">2020-07-24T06:52:35Z</dcterms:modified>
</cp:coreProperties>
</file>

<file path=docProps/thumbnail.jpeg>
</file>